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Lobster"/>
      <p:regular r:id="rId14"/>
    </p:embeddedFont>
    <p:embeddedFont>
      <p:font typeface="Kranky"/>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Kranky-regular.fntdata"/><Relationship Id="rId14" Type="http://schemas.openxmlformats.org/officeDocument/2006/relationships/font" Target="fonts/Lobst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1692e1365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1692e1365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41692e1365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1692e1365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1692e1365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1692e1365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41692e1365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41692e1365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41692e1365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1692e1365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8.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descr="Autumn in November" id="54" name="Google Shape;54;p13"/>
          <p:cNvPicPr preferRelativeResize="0"/>
          <p:nvPr/>
        </p:nvPicPr>
        <p:blipFill>
          <a:blip r:embed="rId3">
            <a:alphaModFix/>
          </a:blip>
          <a:stretch>
            <a:fillRect/>
          </a:stretch>
        </p:blipFill>
        <p:spPr>
          <a:xfrm>
            <a:off x="204725" y="846150"/>
            <a:ext cx="9007725" cy="1201025"/>
          </a:xfrm>
          <a:prstGeom prst="rect">
            <a:avLst/>
          </a:prstGeom>
          <a:noFill/>
          <a:ln>
            <a:noFill/>
          </a:ln>
        </p:spPr>
      </p:pic>
      <p:pic>
        <p:nvPicPr>
          <p:cNvPr descr="Affectionately Yours*" id="55" name="Google Shape;55;p13"/>
          <p:cNvPicPr preferRelativeResize="0"/>
          <p:nvPr/>
        </p:nvPicPr>
        <p:blipFill>
          <a:blip r:embed="rId4">
            <a:alphaModFix/>
          </a:blip>
          <a:stretch>
            <a:fillRect/>
          </a:stretch>
        </p:blipFill>
        <p:spPr>
          <a:xfrm>
            <a:off x="772984" y="3398825"/>
            <a:ext cx="7871209" cy="788200"/>
          </a:xfrm>
          <a:prstGeom prst="rect">
            <a:avLst/>
          </a:prstGeom>
          <a:noFill/>
          <a:ln>
            <a:noFill/>
          </a:ln>
        </p:spPr>
      </p:pic>
      <p:pic>
        <p:nvPicPr>
          <p:cNvPr id="56" name="Google Shape;56;p13"/>
          <p:cNvPicPr preferRelativeResize="0"/>
          <p:nvPr/>
        </p:nvPicPr>
        <p:blipFill>
          <a:blip r:embed="rId5">
            <a:alphaModFix/>
          </a:blip>
          <a:stretch>
            <a:fillRect/>
          </a:stretch>
        </p:blipFill>
        <p:spPr>
          <a:xfrm>
            <a:off x="3123025" y="1724138"/>
            <a:ext cx="2667575" cy="2667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nvSpPr>
        <p:spPr>
          <a:xfrm>
            <a:off x="0" y="-25850"/>
            <a:ext cx="9144000" cy="5169300"/>
          </a:xfrm>
          <a:prstGeom prst="rect">
            <a:avLst/>
          </a:prstGeom>
          <a:solidFill>
            <a:srgbClr val="FF8424">
              <a:alpha val="58850"/>
            </a:srgbClr>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2" name="Google Shape;62;p1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Anthrop:man;mankind </a:t>
            </a:r>
            <a:endParaRPr>
              <a:solidFill>
                <a:srgbClr val="FFFFFF"/>
              </a:solidFill>
            </a:endParaRPr>
          </a:p>
          <a:p>
            <a:pPr indent="0" lvl="0" marL="0" rtl="0">
              <a:spcBef>
                <a:spcPts val="0"/>
              </a:spcBef>
              <a:spcAft>
                <a:spcPts val="0"/>
              </a:spcAft>
              <a:buNone/>
            </a:pPr>
            <a:r>
              <a:rPr lang="en">
                <a:solidFill>
                  <a:srgbClr val="FFFFFF"/>
                </a:solidFill>
              </a:rPr>
              <a:t>Phil: love</a:t>
            </a:r>
            <a:endParaRPr>
              <a:solidFill>
                <a:srgbClr val="FFFFFF"/>
              </a:solidFill>
            </a:endParaRPr>
          </a:p>
          <a:p>
            <a:pPr indent="0" lvl="0" marL="0" rtl="0">
              <a:spcBef>
                <a:spcPts val="0"/>
              </a:spcBef>
              <a:spcAft>
                <a:spcPts val="0"/>
              </a:spcAft>
              <a:buNone/>
            </a:pPr>
            <a:r>
              <a:rPr lang="en">
                <a:solidFill>
                  <a:srgbClr val="FFFFFF"/>
                </a:solidFill>
              </a:rPr>
              <a:t>Miso: hate</a:t>
            </a:r>
            <a:endParaRPr>
              <a:solidFill>
                <a:srgbClr val="FFFFFF"/>
              </a:solidFill>
            </a:endParaRPr>
          </a:p>
          <a:p>
            <a:pPr indent="0" lvl="0" marL="0" rtl="0">
              <a:spcBef>
                <a:spcPts val="0"/>
              </a:spcBef>
              <a:spcAft>
                <a:spcPts val="0"/>
              </a:spcAft>
              <a:buNone/>
            </a:pPr>
            <a:r>
              <a:rPr lang="en">
                <a:solidFill>
                  <a:srgbClr val="FFFFFF"/>
                </a:solidFill>
              </a:rPr>
              <a:t>Biblio,bibl: book</a:t>
            </a:r>
            <a:endParaRPr>
              <a:solidFill>
                <a:srgbClr val="FFFFFF"/>
              </a:solidFill>
            </a:endParaRPr>
          </a:p>
          <a:p>
            <a:pPr indent="0" lvl="0" marL="0" rtl="0">
              <a:spcBef>
                <a:spcPts val="0"/>
              </a:spcBef>
              <a:spcAft>
                <a:spcPts val="0"/>
              </a:spcAft>
              <a:buNone/>
            </a:pPr>
            <a:r>
              <a:rPr lang="en">
                <a:solidFill>
                  <a:srgbClr val="FFFFFF"/>
                </a:solidFill>
              </a:rPr>
              <a:t>Phon: sound</a:t>
            </a:r>
            <a:endParaRPr>
              <a:solidFill>
                <a:srgbClr val="FFFFFF"/>
              </a:solidFill>
            </a:endParaRPr>
          </a:p>
          <a:p>
            <a:pPr indent="0" lvl="0" marL="0" rtl="0">
              <a:spcBef>
                <a:spcPts val="0"/>
              </a:spcBef>
              <a:spcAft>
                <a:spcPts val="0"/>
              </a:spcAft>
              <a:buNone/>
            </a:pPr>
            <a:r>
              <a:rPr lang="en" sz="1700">
                <a:solidFill>
                  <a:srgbClr val="FFFFFF"/>
                </a:solidFill>
              </a:rPr>
              <a:t>Graph,Gram:</a:t>
            </a:r>
            <a:r>
              <a:rPr lang="en" sz="1700">
                <a:solidFill>
                  <a:srgbClr val="FFFFFF"/>
                </a:solidFill>
              </a:rPr>
              <a:t>write; draw; describe; record</a:t>
            </a:r>
            <a:endParaRPr sz="1700">
              <a:solidFill>
                <a:srgbClr val="FFFFFF"/>
              </a:solidFill>
            </a:endParaRPr>
          </a:p>
          <a:p>
            <a:pPr indent="0" lvl="0" marL="0" rtl="0">
              <a:spcBef>
                <a:spcPts val="0"/>
              </a:spcBef>
              <a:spcAft>
                <a:spcPts val="0"/>
              </a:spcAft>
              <a:buNone/>
            </a:pPr>
            <a:r>
              <a:rPr lang="en">
                <a:solidFill>
                  <a:srgbClr val="FFFFFF"/>
                </a:solidFill>
              </a:rPr>
              <a:t>scop, scept, skept:look at; examine</a:t>
            </a:r>
            <a:endParaRPr>
              <a:solidFill>
                <a:srgbClr val="FFFFFF"/>
              </a:solidFill>
            </a:endParaRPr>
          </a:p>
          <a:p>
            <a:pPr indent="0" lvl="0" marL="0" rtl="0">
              <a:spcBef>
                <a:spcPts val="0"/>
              </a:spcBef>
              <a:spcAft>
                <a:spcPts val="0"/>
              </a:spcAft>
              <a:buNone/>
            </a:pPr>
            <a:r>
              <a:t/>
            </a:r>
            <a:endParaRPr sz="1400">
              <a:solidFill>
                <a:srgbClr val="FFFFFF"/>
              </a:solidFill>
            </a:endParaRPr>
          </a:p>
          <a:p>
            <a:pPr indent="0" lvl="0" marL="0">
              <a:spcBef>
                <a:spcPts val="0"/>
              </a:spcBef>
              <a:spcAft>
                <a:spcPts val="1600"/>
              </a:spcAft>
              <a:buNone/>
            </a:pPr>
            <a:r>
              <a:t/>
            </a:r>
            <a:endParaRPr/>
          </a:p>
        </p:txBody>
      </p:sp>
      <p:pic>
        <p:nvPicPr>
          <p:cNvPr descr="Affectionately Yours*" id="63" name="Google Shape;63;p14"/>
          <p:cNvPicPr preferRelativeResize="0"/>
          <p:nvPr/>
        </p:nvPicPr>
        <p:blipFill>
          <a:blip r:embed="rId3">
            <a:alphaModFix/>
          </a:blip>
          <a:stretch>
            <a:fillRect/>
          </a:stretch>
        </p:blipFill>
        <p:spPr>
          <a:xfrm>
            <a:off x="1970375" y="383825"/>
            <a:ext cx="4495800" cy="523875"/>
          </a:xfrm>
          <a:prstGeom prst="rect">
            <a:avLst/>
          </a:prstGeom>
          <a:noFill/>
          <a:ln>
            <a:noFill/>
          </a:ln>
        </p:spPr>
      </p:pic>
      <p:pic>
        <p:nvPicPr>
          <p:cNvPr id="64" name="Google Shape;64;p14"/>
          <p:cNvPicPr preferRelativeResize="0"/>
          <p:nvPr/>
        </p:nvPicPr>
        <p:blipFill>
          <a:blip r:embed="rId4">
            <a:alphaModFix/>
          </a:blip>
          <a:stretch>
            <a:fillRect/>
          </a:stretch>
        </p:blipFill>
        <p:spPr>
          <a:xfrm>
            <a:off x="6689163" y="2753738"/>
            <a:ext cx="2143125" cy="2143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4500">
                <a:solidFill>
                  <a:schemeClr val="accent1"/>
                </a:solidFill>
                <a:latin typeface="Kranky"/>
                <a:ea typeface="Kranky"/>
                <a:cs typeface="Kranky"/>
                <a:sym typeface="Kranky"/>
              </a:rPr>
              <a:t>CLimax</a:t>
            </a:r>
            <a:endParaRPr b="1" sz="4500">
              <a:solidFill>
                <a:schemeClr val="accent1"/>
              </a:solidFill>
              <a:latin typeface="Kranky"/>
              <a:ea typeface="Kranky"/>
              <a:cs typeface="Kranky"/>
              <a:sym typeface="Kranky"/>
            </a:endParaRPr>
          </a:p>
        </p:txBody>
      </p:sp>
      <p:sp>
        <p:nvSpPr>
          <p:cNvPr id="70" name="Google Shape;70;p15"/>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600">
                <a:solidFill>
                  <a:srgbClr val="38761D"/>
                </a:solidFill>
                <a:latin typeface="Kranky"/>
                <a:ea typeface="Kranky"/>
                <a:cs typeface="Kranky"/>
                <a:sym typeface="Kranky"/>
              </a:rPr>
              <a:t>Definition</a:t>
            </a:r>
            <a:r>
              <a:rPr b="1" lang="en" sz="2600">
                <a:solidFill>
                  <a:srgbClr val="38761D"/>
                </a:solidFill>
                <a:latin typeface="Kranky"/>
                <a:ea typeface="Kranky"/>
                <a:cs typeface="Kranky"/>
                <a:sym typeface="Kranky"/>
              </a:rPr>
              <a:t>: The highest or most intense point in a story.</a:t>
            </a:r>
            <a:endParaRPr b="1" sz="2600">
              <a:solidFill>
                <a:srgbClr val="38761D"/>
              </a:solidFill>
              <a:latin typeface="Kranky"/>
              <a:ea typeface="Kranky"/>
              <a:cs typeface="Kranky"/>
              <a:sym typeface="Kranky"/>
            </a:endParaRPr>
          </a:p>
          <a:p>
            <a:pPr indent="0" lvl="0" marL="0">
              <a:spcBef>
                <a:spcPts val="1600"/>
              </a:spcBef>
              <a:spcAft>
                <a:spcPts val="1600"/>
              </a:spcAft>
              <a:buNone/>
            </a:pPr>
            <a:r>
              <a:rPr b="1" lang="en" sz="2600">
                <a:solidFill>
                  <a:srgbClr val="38761D"/>
                </a:solidFill>
                <a:latin typeface="Kranky"/>
                <a:ea typeface="Kranky"/>
                <a:cs typeface="Kranky"/>
                <a:sym typeface="Kranky"/>
              </a:rPr>
              <a:t>In order to find the climax of the story, make sure you look for the outcome of the story.  CLimax usually comes before the outcome of the story, so once you find the turning point look back.</a:t>
            </a:r>
            <a:endParaRPr b="1" sz="2600">
              <a:solidFill>
                <a:srgbClr val="38761D"/>
              </a:solidFill>
              <a:latin typeface="Kranky"/>
              <a:ea typeface="Kranky"/>
              <a:cs typeface="Kranky"/>
              <a:sym typeface="Krank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5919A0"/>
                </a:solidFill>
                <a:latin typeface="Kranky"/>
                <a:ea typeface="Kranky"/>
                <a:cs typeface="Kranky"/>
                <a:sym typeface="Kranky"/>
              </a:rPr>
              <a:t>Supporting Details</a:t>
            </a:r>
            <a:endParaRPr b="1">
              <a:solidFill>
                <a:srgbClr val="5919A0"/>
              </a:solidFill>
              <a:latin typeface="Kranky"/>
              <a:ea typeface="Kranky"/>
              <a:cs typeface="Kranky"/>
              <a:sym typeface="Kranky"/>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b="1" lang="en" sz="2400">
                <a:latin typeface="Kranky"/>
                <a:ea typeface="Kranky"/>
                <a:cs typeface="Kranky"/>
                <a:sym typeface="Kranky"/>
              </a:rPr>
              <a:t>Supporting Details are what come after the topic sentence and make up a paragraph. They also develop, explain, and support the main idea.</a:t>
            </a:r>
            <a:endParaRPr b="1" sz="2400">
              <a:latin typeface="Kranky"/>
              <a:ea typeface="Kranky"/>
              <a:cs typeface="Kranky"/>
              <a:sym typeface="Krank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nvSpPr>
        <p:spPr>
          <a:xfrm>
            <a:off x="-89575" y="-115150"/>
            <a:ext cx="9246300" cy="5271600"/>
          </a:xfrm>
          <a:prstGeom prst="rect">
            <a:avLst/>
          </a:prstGeom>
          <a:solidFill>
            <a:srgbClr val="FFFFFF"/>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pic>
        <p:nvPicPr>
          <p:cNvPr id="82" name="Google Shape;82;p17"/>
          <p:cNvPicPr preferRelativeResize="0"/>
          <p:nvPr/>
        </p:nvPicPr>
        <p:blipFill>
          <a:blip r:embed="rId3">
            <a:alphaModFix/>
          </a:blip>
          <a:stretch>
            <a:fillRect/>
          </a:stretch>
        </p:blipFill>
        <p:spPr>
          <a:xfrm>
            <a:off x="-435050" y="0"/>
            <a:ext cx="2457450" cy="1857375"/>
          </a:xfrm>
          <a:prstGeom prst="rect">
            <a:avLst/>
          </a:prstGeom>
          <a:noFill/>
          <a:ln>
            <a:noFill/>
          </a:ln>
        </p:spPr>
      </p:pic>
      <p:sp>
        <p:nvSpPr>
          <p:cNvPr id="83" name="Google Shape;83;p17"/>
          <p:cNvSpPr txBox="1"/>
          <p:nvPr>
            <p:ph idx="1" type="body"/>
          </p:nvPr>
        </p:nvSpPr>
        <p:spPr>
          <a:xfrm>
            <a:off x="255900" y="1420225"/>
            <a:ext cx="8713200" cy="3148500"/>
          </a:xfrm>
          <a:prstGeom prst="rect">
            <a:avLst/>
          </a:prstGeom>
        </p:spPr>
        <p:txBody>
          <a:bodyPr anchorCtr="0" anchor="t" bIns="91425" lIns="91425" spcFirstLastPara="1" rIns="91425" wrap="square" tIns="91425">
            <a:noAutofit/>
          </a:bodyPr>
          <a:lstStyle/>
          <a:p>
            <a:pPr indent="-495300" lvl="0" marL="457200" rtl="0">
              <a:lnSpc>
                <a:spcPct val="100000"/>
              </a:lnSpc>
              <a:spcBef>
                <a:spcPts val="0"/>
              </a:spcBef>
              <a:spcAft>
                <a:spcPts val="0"/>
              </a:spcAft>
              <a:buClr>
                <a:srgbClr val="E05445"/>
              </a:buClr>
              <a:buSzPts val="4200"/>
              <a:buFont typeface="Amatic SC"/>
              <a:buChar char="●"/>
            </a:pPr>
            <a:r>
              <a:rPr b="1" lang="en" sz="4200">
                <a:solidFill>
                  <a:srgbClr val="E05445"/>
                </a:solidFill>
                <a:latin typeface="Amatic SC"/>
                <a:ea typeface="Amatic SC"/>
                <a:cs typeface="Amatic SC"/>
                <a:sym typeface="Amatic SC"/>
              </a:rPr>
              <a:t>a figure of speech that makes a comparison, showing similarities between two different things</a:t>
            </a:r>
            <a:endParaRPr b="1" sz="4200">
              <a:solidFill>
                <a:srgbClr val="E05445"/>
              </a:solidFill>
              <a:latin typeface="Amatic SC"/>
              <a:ea typeface="Amatic SC"/>
              <a:cs typeface="Amatic SC"/>
              <a:sym typeface="Amatic SC"/>
            </a:endParaRPr>
          </a:p>
          <a:p>
            <a:pPr indent="-495300" lvl="0" marL="457200" rtl="0">
              <a:lnSpc>
                <a:spcPct val="100000"/>
              </a:lnSpc>
              <a:spcBef>
                <a:spcPts val="0"/>
              </a:spcBef>
              <a:spcAft>
                <a:spcPts val="0"/>
              </a:spcAft>
              <a:buClr>
                <a:srgbClr val="E05445"/>
              </a:buClr>
              <a:buSzPts val="4200"/>
              <a:buFont typeface="Amatic SC"/>
              <a:buChar char="●"/>
            </a:pPr>
            <a:r>
              <a:rPr b="1" lang="en" sz="4200">
                <a:solidFill>
                  <a:srgbClr val="E05445"/>
                </a:solidFill>
                <a:latin typeface="Amatic SC"/>
                <a:ea typeface="Amatic SC"/>
                <a:cs typeface="Amatic SC"/>
                <a:sym typeface="Amatic SC"/>
              </a:rPr>
              <a:t>Uses “like” or “As”</a:t>
            </a:r>
            <a:endParaRPr b="1" sz="4200">
              <a:solidFill>
                <a:srgbClr val="E05445"/>
              </a:solidFill>
              <a:latin typeface="Amatic SC"/>
              <a:ea typeface="Amatic SC"/>
              <a:cs typeface="Amatic SC"/>
              <a:sym typeface="Amatic SC"/>
            </a:endParaRPr>
          </a:p>
          <a:p>
            <a:pPr indent="0" lvl="0" marL="0" rtl="0">
              <a:lnSpc>
                <a:spcPct val="100000"/>
              </a:lnSpc>
              <a:spcBef>
                <a:spcPts val="1600"/>
              </a:spcBef>
              <a:spcAft>
                <a:spcPts val="1600"/>
              </a:spcAft>
              <a:buNone/>
            </a:pPr>
            <a:r>
              <a:t/>
            </a:r>
            <a:endParaRPr b="1" sz="4200">
              <a:solidFill>
                <a:srgbClr val="E05445"/>
              </a:solidFill>
              <a:latin typeface="Amatic SC"/>
              <a:ea typeface="Amatic SC"/>
              <a:cs typeface="Amatic SC"/>
              <a:sym typeface="Amatic SC"/>
            </a:endParaRPr>
          </a:p>
        </p:txBody>
      </p:sp>
      <p:pic>
        <p:nvPicPr>
          <p:cNvPr descr="Affectionately Yours*" id="84" name="Google Shape;84;p17"/>
          <p:cNvPicPr preferRelativeResize="0"/>
          <p:nvPr/>
        </p:nvPicPr>
        <p:blipFill>
          <a:blip r:embed="rId4">
            <a:alphaModFix/>
          </a:blip>
          <a:stretch>
            <a:fillRect/>
          </a:stretch>
        </p:blipFill>
        <p:spPr>
          <a:xfrm>
            <a:off x="2965688" y="204725"/>
            <a:ext cx="3135775" cy="1051750"/>
          </a:xfrm>
          <a:prstGeom prst="rect">
            <a:avLst/>
          </a:prstGeom>
          <a:noFill/>
          <a:ln>
            <a:noFill/>
          </a:ln>
        </p:spPr>
      </p:pic>
      <p:pic>
        <p:nvPicPr>
          <p:cNvPr id="85" name="Google Shape;85;p17"/>
          <p:cNvPicPr preferRelativeResize="0"/>
          <p:nvPr/>
        </p:nvPicPr>
        <p:blipFill>
          <a:blip r:embed="rId5">
            <a:alphaModFix/>
          </a:blip>
          <a:stretch>
            <a:fillRect/>
          </a:stretch>
        </p:blipFill>
        <p:spPr>
          <a:xfrm>
            <a:off x="6991350" y="3032363"/>
            <a:ext cx="2152650" cy="2124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nvSpPr>
        <p:spPr>
          <a:xfrm>
            <a:off x="319875" y="1663325"/>
            <a:ext cx="8150400" cy="30579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n" sz="2400"/>
              <a:t>There are three types  to author's purpose </a:t>
            </a:r>
            <a:endParaRPr b="1" sz="2400"/>
          </a:p>
          <a:p>
            <a:pPr indent="-381000" lvl="0" marL="457200" rtl="0">
              <a:spcBef>
                <a:spcPts val="0"/>
              </a:spcBef>
              <a:spcAft>
                <a:spcPts val="0"/>
              </a:spcAft>
              <a:buSzPts val="2400"/>
              <a:buChar char="●"/>
            </a:pPr>
            <a:r>
              <a:rPr b="1" lang="en" sz="2400"/>
              <a:t> To Persuade - to convince the audience </a:t>
            </a:r>
            <a:endParaRPr b="1" sz="2400"/>
          </a:p>
          <a:p>
            <a:pPr indent="-381000" lvl="0" marL="457200" rtl="0">
              <a:spcBef>
                <a:spcPts val="0"/>
              </a:spcBef>
              <a:spcAft>
                <a:spcPts val="0"/>
              </a:spcAft>
              <a:buSzPts val="2400"/>
              <a:buChar char="●"/>
            </a:pPr>
            <a:r>
              <a:rPr b="1" lang="en" sz="2400">
                <a:highlight>
                  <a:schemeClr val="accent1"/>
                </a:highlight>
              </a:rPr>
              <a:t>Ex: A ad for clothing or accessories </a:t>
            </a:r>
            <a:endParaRPr b="1" sz="2400">
              <a:highlight>
                <a:schemeClr val="accent1"/>
              </a:highlight>
            </a:endParaRPr>
          </a:p>
          <a:p>
            <a:pPr indent="-381000" lvl="0" marL="457200" rtl="0">
              <a:spcBef>
                <a:spcPts val="0"/>
              </a:spcBef>
              <a:spcAft>
                <a:spcPts val="0"/>
              </a:spcAft>
              <a:buSzPts val="2400"/>
              <a:buChar char="●"/>
            </a:pPr>
            <a:r>
              <a:rPr b="1" lang="en" sz="2400"/>
              <a:t>To Inform- to give information about something </a:t>
            </a:r>
            <a:endParaRPr b="1" sz="2400"/>
          </a:p>
          <a:p>
            <a:pPr indent="-381000" lvl="0" marL="457200" rtl="0">
              <a:spcBef>
                <a:spcPts val="0"/>
              </a:spcBef>
              <a:spcAft>
                <a:spcPts val="0"/>
              </a:spcAft>
              <a:buSzPts val="2400"/>
              <a:buChar char="●"/>
            </a:pPr>
            <a:r>
              <a:rPr b="1" lang="en" sz="2400">
                <a:highlight>
                  <a:srgbClr val="CC0000"/>
                </a:highlight>
              </a:rPr>
              <a:t>Ex: a newspaper about the dustball </a:t>
            </a:r>
            <a:endParaRPr b="1" sz="2400">
              <a:highlight>
                <a:srgbClr val="CC0000"/>
              </a:highlight>
            </a:endParaRPr>
          </a:p>
          <a:p>
            <a:pPr indent="-381000" lvl="0" marL="457200" rtl="0">
              <a:spcBef>
                <a:spcPts val="0"/>
              </a:spcBef>
              <a:spcAft>
                <a:spcPts val="0"/>
              </a:spcAft>
              <a:buSzPts val="2400"/>
              <a:buChar char="●"/>
            </a:pPr>
            <a:r>
              <a:rPr b="1" lang="en" sz="2400"/>
              <a:t>To entertain - to make the audience seem amused </a:t>
            </a:r>
            <a:endParaRPr b="1" sz="2400"/>
          </a:p>
          <a:p>
            <a:pPr indent="-381000" lvl="0" marL="457200" rtl="0">
              <a:spcBef>
                <a:spcPts val="0"/>
              </a:spcBef>
              <a:spcAft>
                <a:spcPts val="0"/>
              </a:spcAft>
              <a:buSzPts val="2400"/>
              <a:buChar char="●"/>
            </a:pPr>
            <a:r>
              <a:rPr b="1" lang="en" sz="2400">
                <a:highlight>
                  <a:srgbClr val="00FF00"/>
                </a:highlight>
              </a:rPr>
              <a:t>Ex: any type of short story like The Monkey's Paw</a:t>
            </a:r>
            <a:endParaRPr b="1" sz="2400">
              <a:highlight>
                <a:srgbClr val="00FF00"/>
              </a:highlight>
            </a:endParaRPr>
          </a:p>
          <a:p>
            <a:pPr indent="0" lvl="0" marL="0">
              <a:spcBef>
                <a:spcPts val="0"/>
              </a:spcBef>
              <a:spcAft>
                <a:spcPts val="0"/>
              </a:spcAft>
              <a:buNone/>
            </a:pPr>
            <a:r>
              <a:t/>
            </a:r>
            <a:endParaRPr b="1">
              <a:solidFill>
                <a:srgbClr val="666666"/>
              </a:solidFill>
            </a:endParaRPr>
          </a:p>
        </p:txBody>
      </p:sp>
      <p:sp>
        <p:nvSpPr>
          <p:cNvPr id="91" name="Google Shape;91;p18"/>
          <p:cNvSpPr txBox="1"/>
          <p:nvPr/>
        </p:nvSpPr>
        <p:spPr>
          <a:xfrm>
            <a:off x="1228300" y="550175"/>
            <a:ext cx="6576600" cy="563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n" sz="3000">
                <a:solidFill>
                  <a:srgbClr val="FF0000"/>
                </a:solidFill>
                <a:latin typeface="Lobster"/>
                <a:ea typeface="Lobster"/>
                <a:cs typeface="Lobster"/>
                <a:sym typeface="Lobster"/>
              </a:rPr>
              <a:t>  </a:t>
            </a:r>
            <a:r>
              <a:rPr b="1" lang="en" sz="3000">
                <a:solidFill>
                  <a:srgbClr val="FF0000"/>
                </a:solidFill>
                <a:latin typeface="Lobster"/>
                <a:ea typeface="Lobster"/>
                <a:cs typeface="Lobster"/>
                <a:sym typeface="Lobster"/>
              </a:rPr>
              <a:t>Author's Purpose</a:t>
            </a:r>
            <a:r>
              <a:rPr lang="en" sz="3000">
                <a:solidFill>
                  <a:srgbClr val="FF0000"/>
                </a:solidFill>
                <a:latin typeface="Lobster"/>
                <a:ea typeface="Lobster"/>
                <a:cs typeface="Lobster"/>
                <a:sym typeface="Lobster"/>
              </a:rPr>
              <a:t> </a:t>
            </a:r>
            <a:endParaRPr/>
          </a:p>
        </p:txBody>
      </p:sp>
      <p:pic>
        <p:nvPicPr>
          <p:cNvPr id="92" name="Google Shape;92;p18"/>
          <p:cNvPicPr preferRelativeResize="0"/>
          <p:nvPr/>
        </p:nvPicPr>
        <p:blipFill>
          <a:blip r:embed="rId3">
            <a:alphaModFix/>
          </a:blip>
          <a:stretch>
            <a:fillRect/>
          </a:stretch>
        </p:blipFill>
        <p:spPr>
          <a:xfrm>
            <a:off x="76849" y="408774"/>
            <a:ext cx="1151450" cy="1151450"/>
          </a:xfrm>
          <a:prstGeom prst="rect">
            <a:avLst/>
          </a:prstGeom>
          <a:noFill/>
          <a:ln>
            <a:noFill/>
          </a:ln>
        </p:spPr>
      </p:pic>
      <p:pic>
        <p:nvPicPr>
          <p:cNvPr id="93" name="Google Shape;93;p18"/>
          <p:cNvPicPr preferRelativeResize="0"/>
          <p:nvPr/>
        </p:nvPicPr>
        <p:blipFill>
          <a:blip r:embed="rId4">
            <a:alphaModFix/>
          </a:blip>
          <a:stretch>
            <a:fillRect/>
          </a:stretch>
        </p:blipFill>
        <p:spPr>
          <a:xfrm rot="1037996">
            <a:off x="4415568" y="288633"/>
            <a:ext cx="1695390" cy="1269909"/>
          </a:xfrm>
          <a:prstGeom prst="rect">
            <a:avLst/>
          </a:prstGeom>
          <a:noFill/>
          <a:ln>
            <a:noFill/>
          </a:ln>
        </p:spPr>
      </p:pic>
      <p:pic>
        <p:nvPicPr>
          <p:cNvPr id="94" name="Google Shape;94;p18"/>
          <p:cNvPicPr preferRelativeResize="0"/>
          <p:nvPr/>
        </p:nvPicPr>
        <p:blipFill rotWithShape="1">
          <a:blip r:embed="rId5">
            <a:alphaModFix/>
          </a:blip>
          <a:srcRect b="0" l="16166" r="18035" t="1652"/>
          <a:stretch/>
        </p:blipFill>
        <p:spPr>
          <a:xfrm rot="-1020274">
            <a:off x="7479959" y="826736"/>
            <a:ext cx="1321358" cy="14549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